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unito Bold" charset="1" panose="00000000000000000000"/>
      <p:regular r:id="rId23"/>
    </p:embeddedFont>
    <p:embeddedFont>
      <p:font typeface="Montserrat Bold" charset="1" panose="00000800000000000000"/>
      <p:regular r:id="rId24"/>
    </p:embeddedFont>
    <p:embeddedFont>
      <p:font typeface="Nunito Ultra-Bold" charset="1" panose="00000000000000000000"/>
      <p:regular r:id="rId25"/>
    </p:embeddedFont>
    <p:embeddedFont>
      <p:font typeface="Montserrat" charset="1" panose="00000500000000000000"/>
      <p:regular r:id="rId26"/>
    </p:embeddedFont>
    <p:embeddedFont>
      <p:font typeface="Nunito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Relationship Id="rId8" Target="../media/image15.pn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8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50371" y="-570097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5886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3793" y="1478769"/>
            <a:ext cx="14740788" cy="143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4"/>
              </a:lnSpc>
            </a:pPr>
            <a:r>
              <a:rPr lang="en-US" sz="8424">
                <a:solidFill>
                  <a:srgbClr val="FFFFFF"/>
                </a:solidFill>
                <a:latin typeface="Nunito Bold"/>
              </a:rPr>
              <a:t> Controle Fuzzy PD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3748" y="5793462"/>
            <a:ext cx="7760214" cy="123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1"/>
              </a:lnSpc>
              <a:spcBef>
                <a:spcPct val="0"/>
              </a:spcBef>
            </a:pPr>
            <a:r>
              <a:rPr lang="en-US" sz="3586">
                <a:solidFill>
                  <a:srgbClr val="FFFFFF"/>
                </a:solidFill>
                <a:latin typeface="Montserrat Bold"/>
              </a:rPr>
              <a:t>Projeto Prático de Sistemas Embarcados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27037" y="-4482334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33164" y="-3394901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0"/>
                </a:lnTo>
                <a:lnTo>
                  <a:pt x="0" y="8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4270653" y="635611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8975" y="-1776672"/>
            <a:ext cx="4204833" cy="4397211"/>
          </a:xfrm>
          <a:custGeom>
            <a:avLst/>
            <a:gdLst/>
            <a:ahLst/>
            <a:cxnLst/>
            <a:rect r="r" b="b" t="t" l="l"/>
            <a:pathLst>
              <a:path h="4397211" w="4204833">
                <a:moveTo>
                  <a:pt x="0" y="0"/>
                </a:moveTo>
                <a:lnTo>
                  <a:pt x="4204833" y="0"/>
                </a:lnTo>
                <a:lnTo>
                  <a:pt x="4204833" y="4397211"/>
                </a:lnTo>
                <a:lnTo>
                  <a:pt x="0" y="43972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73767">
            <a:off x="-1272424" y="8529517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8" y="0"/>
                </a:lnTo>
                <a:lnTo>
                  <a:pt x="4602248" y="3514966"/>
                </a:lnTo>
                <a:lnTo>
                  <a:pt x="0" y="3514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32909" y="-408451"/>
            <a:ext cx="3968205" cy="3028990"/>
          </a:xfrm>
          <a:custGeom>
            <a:avLst/>
            <a:gdLst/>
            <a:ahLst/>
            <a:cxnLst/>
            <a:rect r="r" b="b" t="t" l="l"/>
            <a:pathLst>
              <a:path h="3028990" w="3968205">
                <a:moveTo>
                  <a:pt x="0" y="0"/>
                </a:moveTo>
                <a:lnTo>
                  <a:pt x="3968205" y="0"/>
                </a:lnTo>
                <a:lnTo>
                  <a:pt x="3968205" y="3028990"/>
                </a:lnTo>
                <a:lnTo>
                  <a:pt x="0" y="3028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62" t="0" r="-166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95066" y="2620539"/>
            <a:ext cx="10897867" cy="6142434"/>
          </a:xfrm>
          <a:custGeom>
            <a:avLst/>
            <a:gdLst/>
            <a:ahLst/>
            <a:cxnLst/>
            <a:rect r="r" b="b" t="t" l="l"/>
            <a:pathLst>
              <a:path h="6142434" w="10897867">
                <a:moveTo>
                  <a:pt x="0" y="0"/>
                </a:moveTo>
                <a:lnTo>
                  <a:pt x="10897868" y="0"/>
                </a:lnTo>
                <a:lnTo>
                  <a:pt x="10897868" y="6142434"/>
                </a:lnTo>
                <a:lnTo>
                  <a:pt x="0" y="61424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14589" y="552879"/>
            <a:ext cx="5458822" cy="9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  <a:spcBef>
                <a:spcPct val="0"/>
              </a:spcBef>
            </a:pPr>
            <a:r>
              <a:rPr lang="en-US" sz="5469">
                <a:solidFill>
                  <a:srgbClr val="FFFFFF"/>
                </a:solidFill>
                <a:latin typeface="Nunito"/>
              </a:rPr>
              <a:t>Tabela de Regras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0180" y="-2920197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03999" y="2050748"/>
            <a:ext cx="9480003" cy="7378602"/>
          </a:xfrm>
          <a:custGeom>
            <a:avLst/>
            <a:gdLst/>
            <a:ahLst/>
            <a:cxnLst/>
            <a:rect r="r" b="b" t="t" l="l"/>
            <a:pathLst>
              <a:path h="7378602" w="9480003">
                <a:moveTo>
                  <a:pt x="0" y="0"/>
                </a:moveTo>
                <a:lnTo>
                  <a:pt x="9480002" y="0"/>
                </a:lnTo>
                <a:lnTo>
                  <a:pt x="9480002" y="7378603"/>
                </a:lnTo>
                <a:lnTo>
                  <a:pt x="0" y="73786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99298" y="357690"/>
            <a:ext cx="8689403" cy="79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1"/>
              </a:lnSpc>
            </a:pPr>
            <a:r>
              <a:rPr lang="en-US" sz="4686">
                <a:solidFill>
                  <a:srgbClr val="FFFFFF"/>
                </a:solidFill>
                <a:latin typeface="Nunito Ultra-Bold"/>
              </a:rPr>
              <a:t>Interface Gráfica(Node-Red)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56977" y="-3207298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9490" y="1386632"/>
            <a:ext cx="8786811" cy="8421864"/>
          </a:xfrm>
          <a:custGeom>
            <a:avLst/>
            <a:gdLst/>
            <a:ahLst/>
            <a:cxnLst/>
            <a:rect r="r" b="b" t="t" l="l"/>
            <a:pathLst>
              <a:path h="8421864" w="8786811">
                <a:moveTo>
                  <a:pt x="0" y="0"/>
                </a:moveTo>
                <a:lnTo>
                  <a:pt x="8786811" y="0"/>
                </a:lnTo>
                <a:lnTo>
                  <a:pt x="8786811" y="8421863"/>
                </a:lnTo>
                <a:lnTo>
                  <a:pt x="0" y="842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84" y="4375403"/>
            <a:ext cx="3905953" cy="5433092"/>
          </a:xfrm>
          <a:custGeom>
            <a:avLst/>
            <a:gdLst/>
            <a:ahLst/>
            <a:cxnLst/>
            <a:rect r="r" b="b" t="t" l="l"/>
            <a:pathLst>
              <a:path h="5433092" w="3905953">
                <a:moveTo>
                  <a:pt x="0" y="0"/>
                </a:moveTo>
                <a:lnTo>
                  <a:pt x="3905952" y="0"/>
                </a:lnTo>
                <a:lnTo>
                  <a:pt x="3905952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53560" y="4375403"/>
            <a:ext cx="3941107" cy="5409656"/>
          </a:xfrm>
          <a:custGeom>
            <a:avLst/>
            <a:gdLst/>
            <a:ahLst/>
            <a:cxnLst/>
            <a:rect r="r" b="b" t="t" l="l"/>
            <a:pathLst>
              <a:path h="5409656" w="3941107">
                <a:moveTo>
                  <a:pt x="0" y="0"/>
                </a:moveTo>
                <a:lnTo>
                  <a:pt x="3941106" y="0"/>
                </a:lnTo>
                <a:lnTo>
                  <a:pt x="3941106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44967" y="35929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9736" y="3201304"/>
            <a:ext cx="4408754" cy="59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Montserrat"/>
              </a:rPr>
              <a:t>Andar Atual: 1º (8m)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281" y="3194795"/>
            <a:ext cx="3790455" cy="60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FFFFFF"/>
                </a:solidFill>
                <a:latin typeface="Montserrat"/>
              </a:rPr>
              <a:t>SetPoint: 3º(14m)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4104" y="1504140"/>
            <a:ext cx="6678911" cy="7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Montserrat"/>
              </a:rPr>
              <a:t>Deslocamento até 9m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393" y="2514611"/>
            <a:ext cx="5228570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Estática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56977" y="-3207298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831" y="4352067"/>
            <a:ext cx="3843905" cy="5456329"/>
          </a:xfrm>
          <a:custGeom>
            <a:avLst/>
            <a:gdLst/>
            <a:ahLst/>
            <a:cxnLst/>
            <a:rect r="r" b="b" t="t" l="l"/>
            <a:pathLst>
              <a:path h="5456329" w="3843905">
                <a:moveTo>
                  <a:pt x="0" y="0"/>
                </a:moveTo>
                <a:lnTo>
                  <a:pt x="3843905" y="0"/>
                </a:lnTo>
                <a:lnTo>
                  <a:pt x="3843905" y="5456329"/>
                </a:lnTo>
                <a:lnTo>
                  <a:pt x="0" y="5456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47660" y="4352067"/>
            <a:ext cx="4214110" cy="5456329"/>
          </a:xfrm>
          <a:custGeom>
            <a:avLst/>
            <a:gdLst/>
            <a:ahLst/>
            <a:cxnLst/>
            <a:rect r="r" b="b" t="t" l="l"/>
            <a:pathLst>
              <a:path h="5456329" w="4214110">
                <a:moveTo>
                  <a:pt x="0" y="0"/>
                </a:moveTo>
                <a:lnTo>
                  <a:pt x="4214110" y="0"/>
                </a:lnTo>
                <a:lnTo>
                  <a:pt x="4214110" y="5456329"/>
                </a:lnTo>
                <a:lnTo>
                  <a:pt x="0" y="5456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412010"/>
            <a:ext cx="8801537" cy="8396387"/>
          </a:xfrm>
          <a:custGeom>
            <a:avLst/>
            <a:gdLst/>
            <a:ahLst/>
            <a:cxnLst/>
            <a:rect r="r" b="b" t="t" l="l"/>
            <a:pathLst>
              <a:path h="8396387" w="8801537">
                <a:moveTo>
                  <a:pt x="0" y="0"/>
                </a:moveTo>
                <a:lnTo>
                  <a:pt x="8801537" y="0"/>
                </a:lnTo>
                <a:lnTo>
                  <a:pt x="8801537" y="8396386"/>
                </a:lnTo>
                <a:lnTo>
                  <a:pt x="0" y="8396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44967" y="35929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48049" y="3201304"/>
            <a:ext cx="4752127" cy="59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Montserrat"/>
              </a:rPr>
              <a:t>Andar Atual: 7º (26m)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281" y="3194795"/>
            <a:ext cx="3790455" cy="60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FFFFFF"/>
                </a:solidFill>
                <a:latin typeface="Montserrat"/>
              </a:rPr>
              <a:t>SetPoint: 3º(14m)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5035" y="1600519"/>
            <a:ext cx="6865249" cy="7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Montserrat"/>
              </a:rPr>
              <a:t>Deslocamento até 15m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3375" y="2563536"/>
            <a:ext cx="5228570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Estática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5806" y="-3398829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650" y="4476798"/>
            <a:ext cx="3931086" cy="5557742"/>
          </a:xfrm>
          <a:custGeom>
            <a:avLst/>
            <a:gdLst/>
            <a:ahLst/>
            <a:cxnLst/>
            <a:rect r="r" b="b" t="t" l="l"/>
            <a:pathLst>
              <a:path h="5557742" w="3931086">
                <a:moveTo>
                  <a:pt x="0" y="0"/>
                </a:moveTo>
                <a:lnTo>
                  <a:pt x="3931086" y="0"/>
                </a:lnTo>
                <a:lnTo>
                  <a:pt x="3931086" y="5557742"/>
                </a:lnTo>
                <a:lnTo>
                  <a:pt x="0" y="5557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8307" y="4476798"/>
            <a:ext cx="4180182" cy="5557742"/>
          </a:xfrm>
          <a:custGeom>
            <a:avLst/>
            <a:gdLst/>
            <a:ahLst/>
            <a:cxnLst/>
            <a:rect r="r" b="b" t="t" l="l"/>
            <a:pathLst>
              <a:path h="5557742" w="4180182">
                <a:moveTo>
                  <a:pt x="0" y="0"/>
                </a:moveTo>
                <a:lnTo>
                  <a:pt x="4180183" y="0"/>
                </a:lnTo>
                <a:lnTo>
                  <a:pt x="4180183" y="5557742"/>
                </a:lnTo>
                <a:lnTo>
                  <a:pt x="0" y="5557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741883"/>
            <a:ext cx="8892967" cy="8292657"/>
          </a:xfrm>
          <a:custGeom>
            <a:avLst/>
            <a:gdLst/>
            <a:ahLst/>
            <a:cxnLst/>
            <a:rect r="r" b="b" t="t" l="l"/>
            <a:pathLst>
              <a:path h="8292657" w="8892967">
                <a:moveTo>
                  <a:pt x="0" y="0"/>
                </a:moveTo>
                <a:lnTo>
                  <a:pt x="8892967" y="0"/>
                </a:lnTo>
                <a:lnTo>
                  <a:pt x="8892967" y="8292657"/>
                </a:lnTo>
                <a:lnTo>
                  <a:pt x="0" y="8292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9457" y="21053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9736" y="3201304"/>
            <a:ext cx="4408754" cy="59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Montserrat"/>
              </a:rPr>
              <a:t>Andar Atual: 1º (8m)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7350" y="3194795"/>
            <a:ext cx="3892316" cy="60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FFFFFF"/>
                </a:solidFill>
                <a:latin typeface="Montserrat"/>
              </a:rPr>
              <a:t>SetPoint: 8º(29m)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6476" y="1477253"/>
            <a:ext cx="6866520" cy="7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Montserrat"/>
              </a:rPr>
              <a:t>Deslocamento até 21m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393" y="2514611"/>
            <a:ext cx="5228570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Estática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734" y="-13176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9122695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9773" y="-379687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8142" y="1943781"/>
            <a:ext cx="5404826" cy="7750316"/>
          </a:xfrm>
          <a:custGeom>
            <a:avLst/>
            <a:gdLst/>
            <a:ahLst/>
            <a:cxnLst/>
            <a:rect r="r" b="b" t="t" l="l"/>
            <a:pathLst>
              <a:path h="7750316" w="5404826">
                <a:moveTo>
                  <a:pt x="0" y="0"/>
                </a:moveTo>
                <a:lnTo>
                  <a:pt x="5404825" y="0"/>
                </a:lnTo>
                <a:lnTo>
                  <a:pt x="5404825" y="7750316"/>
                </a:lnTo>
                <a:lnTo>
                  <a:pt x="0" y="7750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2618" y="3650439"/>
            <a:ext cx="4107767" cy="5417490"/>
          </a:xfrm>
          <a:custGeom>
            <a:avLst/>
            <a:gdLst/>
            <a:ahLst/>
            <a:cxnLst/>
            <a:rect r="r" b="b" t="t" l="l"/>
            <a:pathLst>
              <a:path h="5417490" w="4107767">
                <a:moveTo>
                  <a:pt x="0" y="0"/>
                </a:moveTo>
                <a:lnTo>
                  <a:pt x="4107768" y="0"/>
                </a:lnTo>
                <a:lnTo>
                  <a:pt x="4107768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85685" y="3650439"/>
            <a:ext cx="4359263" cy="5417490"/>
          </a:xfrm>
          <a:custGeom>
            <a:avLst/>
            <a:gdLst/>
            <a:ahLst/>
            <a:cxnLst/>
            <a:rect r="r" b="b" t="t" l="l"/>
            <a:pathLst>
              <a:path h="5417490" w="4359263">
                <a:moveTo>
                  <a:pt x="0" y="0"/>
                </a:moveTo>
                <a:lnTo>
                  <a:pt x="4359263" y="0"/>
                </a:lnTo>
                <a:lnTo>
                  <a:pt x="4359263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29457" y="21053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00647" y="2290979"/>
            <a:ext cx="5539477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Dinâmica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26289" y="490836"/>
            <a:ext cx="4635422" cy="106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3"/>
              </a:lnSpc>
            </a:pPr>
            <a:r>
              <a:rPr lang="en-US" sz="6245">
                <a:solidFill>
                  <a:srgbClr val="FFFFFF"/>
                </a:solidFill>
                <a:latin typeface="Nunito Ultra-Bold"/>
              </a:rPr>
              <a:t>Conclusões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5478" y="3384487"/>
            <a:ext cx="14317044" cy="398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5"/>
              </a:lnSpc>
            </a:pPr>
          </a:p>
          <a:p>
            <a:pPr algn="l" marL="825960" indent="-412980" lvl="1">
              <a:lnSpc>
                <a:spcPts val="5355"/>
              </a:lnSpc>
              <a:buFont typeface="Arial"/>
              <a:buChar char="•"/>
            </a:pPr>
            <a:r>
              <a:rPr lang="en-US" sz="3825">
                <a:solidFill>
                  <a:srgbClr val="FFFFFF"/>
                </a:solidFill>
                <a:latin typeface="Montserrat"/>
              </a:rPr>
              <a:t>Ao ajustar a tolerância na variação do erro e a base de regras, permite que a resposta seja menos/mais agressiva</a:t>
            </a:r>
          </a:p>
          <a:p>
            <a:pPr algn="l" marL="825960" indent="-412980" lvl="1">
              <a:lnSpc>
                <a:spcPts val="5355"/>
              </a:lnSpc>
              <a:buFont typeface="Arial"/>
              <a:buChar char="•"/>
            </a:pPr>
            <a:r>
              <a:rPr lang="en-US" sz="3825">
                <a:solidFill>
                  <a:srgbClr val="FFFFFF"/>
                </a:solidFill>
                <a:latin typeface="Montserrat"/>
              </a:rPr>
              <a:t>A tolerância de erro admitida durante a etapa de “Considerações do Projeto” foi alcançada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04203" y="4395619"/>
            <a:ext cx="12101743" cy="1343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6"/>
              </a:lnSpc>
            </a:pPr>
            <a:r>
              <a:rPr lang="en-US" sz="7861">
                <a:solidFill>
                  <a:srgbClr val="FFFFFF"/>
                </a:solidFill>
                <a:latin typeface="Nunito Ultra-Bold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183515" y="3069183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5454" t="0" r="-545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72755" y="3125236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362267" y="3125236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-15632" r="0" b="-1563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84449" y="329858"/>
            <a:ext cx="7119102" cy="167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unito Ultra-Bold"/>
              </a:rPr>
              <a:t>Integrantes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933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Igor Villamarim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14534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Matheus Carvalho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404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Gabriel Gemelle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92626" y="-1806371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8699" y="985182"/>
            <a:ext cx="12690602" cy="148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3"/>
              </a:lnSpc>
            </a:pPr>
            <a:r>
              <a:rPr lang="en-US" sz="8652">
                <a:solidFill>
                  <a:srgbClr val="FFFFFF"/>
                </a:solidFill>
                <a:latin typeface="Nunito Ultra-Bold"/>
              </a:rPr>
              <a:t>Introdução ao Projeto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84256" y="256959"/>
            <a:ext cx="8673772" cy="6160732"/>
          </a:xfrm>
          <a:custGeom>
            <a:avLst/>
            <a:gdLst/>
            <a:ahLst/>
            <a:cxnLst/>
            <a:rect r="r" b="b" t="t" l="l"/>
            <a:pathLst>
              <a:path h="6160732" w="8673772">
                <a:moveTo>
                  <a:pt x="0" y="0"/>
                </a:moveTo>
                <a:lnTo>
                  <a:pt x="8673772" y="0"/>
                </a:lnTo>
                <a:lnTo>
                  <a:pt x="8673772" y="6160732"/>
                </a:lnTo>
                <a:lnTo>
                  <a:pt x="0" y="6160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5316" y="4378671"/>
            <a:ext cx="15733984" cy="203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9">
                <a:solidFill>
                  <a:srgbClr val="FFFFFF"/>
                </a:solidFill>
                <a:latin typeface="Nunito Ultra-Bold"/>
              </a:rPr>
              <a:t>A ideia do projeto é o controle de velocidade e altura de elevadores em prédios residenciais por uso de um sensor e o uso da Lógica Fuzzy aplicada a tal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6122" y="-273501"/>
            <a:ext cx="2809645" cy="5085330"/>
          </a:xfrm>
          <a:custGeom>
            <a:avLst/>
            <a:gdLst/>
            <a:ahLst/>
            <a:cxnLst/>
            <a:rect r="r" b="b" t="t" l="l"/>
            <a:pathLst>
              <a:path h="5085330" w="2809645">
                <a:moveTo>
                  <a:pt x="0" y="0"/>
                </a:moveTo>
                <a:lnTo>
                  <a:pt x="2809644" y="0"/>
                </a:lnTo>
                <a:lnTo>
                  <a:pt x="2809644" y="5085329"/>
                </a:lnTo>
                <a:lnTo>
                  <a:pt x="0" y="5085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24988" y="1150136"/>
            <a:ext cx="7922814" cy="104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3"/>
              </a:lnSpc>
            </a:pPr>
            <a:r>
              <a:rPr lang="en-US" sz="6095">
                <a:solidFill>
                  <a:srgbClr val="FFFFFF"/>
                </a:solidFill>
                <a:latin typeface="Nunito Ultra-Bold"/>
              </a:rPr>
              <a:t>Descrição do Sistema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6822" y="3573078"/>
            <a:ext cx="12941727" cy="239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Características do Sistema: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Faixa de descolamento: Térreo ao 8º Andar( 4m a 29m)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Velocidade: 0.35 a 1,0m/s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Potência do Motor: 31.5 a 90%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6822" y="6536943"/>
            <a:ext cx="16694691" cy="180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Função de Trânsferência:</a:t>
            </a:r>
          </a:p>
          <a:p>
            <a:pPr algn="l">
              <a:lnSpc>
                <a:spcPts val="4841"/>
              </a:lnSpc>
            </a:pPr>
          </a:p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            posiçãoAtual = posiçãoAtual * 0.996 + potênciaMotor * 0.00951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164390" y="-975567"/>
            <a:ext cx="5406805" cy="5406805"/>
          </a:xfrm>
          <a:custGeom>
            <a:avLst/>
            <a:gdLst/>
            <a:ahLst/>
            <a:cxnLst/>
            <a:rect r="r" b="b" t="t" l="l"/>
            <a:pathLst>
              <a:path h="5406805" w="5406805">
                <a:moveTo>
                  <a:pt x="0" y="0"/>
                </a:moveTo>
                <a:lnTo>
                  <a:pt x="5406804" y="0"/>
                </a:lnTo>
                <a:lnTo>
                  <a:pt x="5406804" y="5406805"/>
                </a:lnTo>
                <a:lnTo>
                  <a:pt x="0" y="540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52675" y="3578803"/>
            <a:ext cx="12382649" cy="239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Erro: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Erro Máximo: 25 m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Erro Mínimo: 0 m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Tolerância de +/- 10 cm para o erro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04656" y="-1480313"/>
            <a:ext cx="5406805" cy="5406805"/>
          </a:xfrm>
          <a:custGeom>
            <a:avLst/>
            <a:gdLst/>
            <a:ahLst/>
            <a:cxnLst/>
            <a:rect r="r" b="b" t="t" l="l"/>
            <a:pathLst>
              <a:path h="5406805" w="5406805">
                <a:moveTo>
                  <a:pt x="0" y="0"/>
                </a:moveTo>
                <a:lnTo>
                  <a:pt x="5406804" y="0"/>
                </a:lnTo>
                <a:lnTo>
                  <a:pt x="5406804" y="5406804"/>
                </a:lnTo>
                <a:lnTo>
                  <a:pt x="0" y="540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149" y="-47172"/>
            <a:ext cx="2404066" cy="3973663"/>
          </a:xfrm>
          <a:custGeom>
            <a:avLst/>
            <a:gdLst/>
            <a:ahLst/>
            <a:cxnLst/>
            <a:rect r="r" b="b" t="t" l="l"/>
            <a:pathLst>
              <a:path h="3973663" w="2404066">
                <a:moveTo>
                  <a:pt x="0" y="0"/>
                </a:moveTo>
                <a:lnTo>
                  <a:pt x="2404066" y="0"/>
                </a:lnTo>
                <a:lnTo>
                  <a:pt x="2404066" y="3973663"/>
                </a:lnTo>
                <a:lnTo>
                  <a:pt x="0" y="3973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11065" y="1108789"/>
            <a:ext cx="9465870" cy="104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3"/>
              </a:lnSpc>
            </a:pPr>
            <a:r>
              <a:rPr lang="en-US" sz="6095">
                <a:solidFill>
                  <a:srgbClr val="FFFFFF"/>
                </a:solidFill>
                <a:latin typeface="Nunito Ultra-Bold"/>
              </a:rPr>
              <a:t>Considerações do Projeto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2675" y="6858593"/>
            <a:ext cx="12382649" cy="239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Variação do Erro: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Variação de erro máxima(positivo): 25 m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Variação de erro máxima(negativo): -25 m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Tolerância de +/- 10 cm na variação do erro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8823" y="4099962"/>
            <a:ext cx="11370354" cy="147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5"/>
              </a:lnSpc>
              <a:spcBef>
                <a:spcPct val="0"/>
              </a:spcBef>
            </a:pPr>
            <a:r>
              <a:rPr lang="en-US" sz="8661">
                <a:solidFill>
                  <a:srgbClr val="FFFFFF"/>
                </a:solidFill>
                <a:latin typeface="Nunito"/>
              </a:rPr>
              <a:t>Funções de Pertinência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53093" y="555107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410802">
            <a:off x="-1365603" y="7750654"/>
            <a:ext cx="5179778" cy="2648161"/>
          </a:xfrm>
          <a:custGeom>
            <a:avLst/>
            <a:gdLst/>
            <a:ahLst/>
            <a:cxnLst/>
            <a:rect r="r" b="b" t="t" l="l"/>
            <a:pathLst>
              <a:path h="2648161" w="5179778">
                <a:moveTo>
                  <a:pt x="0" y="0"/>
                </a:moveTo>
                <a:lnTo>
                  <a:pt x="5179778" y="0"/>
                </a:lnTo>
                <a:lnTo>
                  <a:pt x="5179778" y="2648162"/>
                </a:lnTo>
                <a:lnTo>
                  <a:pt x="0" y="26481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67120" y="-2735437"/>
            <a:ext cx="5182811" cy="4532654"/>
          </a:xfrm>
          <a:custGeom>
            <a:avLst/>
            <a:gdLst/>
            <a:ahLst/>
            <a:cxnLst/>
            <a:rect r="r" b="b" t="t" l="l"/>
            <a:pathLst>
              <a:path h="4532654" w="5182811">
                <a:moveTo>
                  <a:pt x="0" y="0"/>
                </a:moveTo>
                <a:lnTo>
                  <a:pt x="5182812" y="0"/>
                </a:lnTo>
                <a:lnTo>
                  <a:pt x="5182812" y="4532654"/>
                </a:lnTo>
                <a:lnTo>
                  <a:pt x="0" y="45326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19345" y="-1203195"/>
            <a:ext cx="5437246" cy="4637310"/>
          </a:xfrm>
          <a:custGeom>
            <a:avLst/>
            <a:gdLst/>
            <a:ahLst/>
            <a:cxnLst/>
            <a:rect r="r" b="b" t="t" l="l"/>
            <a:pathLst>
              <a:path h="4637310" w="5437246">
                <a:moveTo>
                  <a:pt x="0" y="0"/>
                </a:moveTo>
                <a:lnTo>
                  <a:pt x="5437246" y="0"/>
                </a:lnTo>
                <a:lnTo>
                  <a:pt x="5437246" y="4637311"/>
                </a:lnTo>
                <a:lnTo>
                  <a:pt x="0" y="4637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8121" y="6055928"/>
            <a:ext cx="10614526" cy="3538175"/>
          </a:xfrm>
          <a:custGeom>
            <a:avLst/>
            <a:gdLst/>
            <a:ahLst/>
            <a:cxnLst/>
            <a:rect r="r" b="b" t="t" l="l"/>
            <a:pathLst>
              <a:path h="3538175" w="10614526">
                <a:moveTo>
                  <a:pt x="0" y="0"/>
                </a:moveTo>
                <a:lnTo>
                  <a:pt x="10614526" y="0"/>
                </a:lnTo>
                <a:lnTo>
                  <a:pt x="10614526" y="3538176"/>
                </a:lnTo>
                <a:lnTo>
                  <a:pt x="0" y="35381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975" y="1661176"/>
            <a:ext cx="13008067" cy="4144471"/>
          </a:xfrm>
          <a:custGeom>
            <a:avLst/>
            <a:gdLst/>
            <a:ahLst/>
            <a:cxnLst/>
            <a:rect r="r" b="b" t="t" l="l"/>
            <a:pathLst>
              <a:path h="4144471" w="13008067">
                <a:moveTo>
                  <a:pt x="0" y="0"/>
                </a:moveTo>
                <a:lnTo>
                  <a:pt x="13008067" y="0"/>
                </a:lnTo>
                <a:lnTo>
                  <a:pt x="13008067" y="4144471"/>
                </a:lnTo>
                <a:lnTo>
                  <a:pt x="0" y="4144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28888" y="296789"/>
            <a:ext cx="1430223" cy="10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  <a:spcBef>
                <a:spcPct val="0"/>
              </a:spcBef>
            </a:pPr>
            <a:r>
              <a:rPr lang="en-US" sz="6071">
                <a:solidFill>
                  <a:srgbClr val="FFFFFF"/>
                </a:solidFill>
                <a:latin typeface="Nunito"/>
              </a:rPr>
              <a:t>Erro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9236" y="470003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0"/>
                </a:lnTo>
                <a:lnTo>
                  <a:pt x="0" y="8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848748" y="-213678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106804">
            <a:off x="15420582" y="-1901175"/>
            <a:ext cx="5092236" cy="5098609"/>
          </a:xfrm>
          <a:custGeom>
            <a:avLst/>
            <a:gdLst/>
            <a:ahLst/>
            <a:cxnLst/>
            <a:rect r="r" b="b" t="t" l="l"/>
            <a:pathLst>
              <a:path h="5098609" w="5092236">
                <a:moveTo>
                  <a:pt x="0" y="0"/>
                </a:moveTo>
                <a:lnTo>
                  <a:pt x="5092236" y="0"/>
                </a:lnTo>
                <a:lnTo>
                  <a:pt x="5092236" y="5098609"/>
                </a:lnTo>
                <a:lnTo>
                  <a:pt x="0" y="50986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7108" y="6116516"/>
            <a:ext cx="4411019" cy="3772358"/>
          </a:xfrm>
          <a:custGeom>
            <a:avLst/>
            <a:gdLst/>
            <a:ahLst/>
            <a:cxnLst/>
            <a:rect r="r" b="b" t="t" l="l"/>
            <a:pathLst>
              <a:path h="3772358" w="4411019">
                <a:moveTo>
                  <a:pt x="0" y="0"/>
                </a:moveTo>
                <a:lnTo>
                  <a:pt x="4411019" y="0"/>
                </a:lnTo>
                <a:lnTo>
                  <a:pt x="4411019" y="3772358"/>
                </a:lnTo>
                <a:lnTo>
                  <a:pt x="0" y="37723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51213">
            <a:off x="-1364526" y="-1875734"/>
            <a:ext cx="4383916" cy="3751469"/>
          </a:xfrm>
          <a:custGeom>
            <a:avLst/>
            <a:gdLst/>
            <a:ahLst/>
            <a:cxnLst/>
            <a:rect r="r" b="b" t="t" l="l"/>
            <a:pathLst>
              <a:path h="3751469" w="4383916">
                <a:moveTo>
                  <a:pt x="0" y="0"/>
                </a:moveTo>
                <a:lnTo>
                  <a:pt x="4383916" y="0"/>
                </a:lnTo>
                <a:lnTo>
                  <a:pt x="4383916" y="3751468"/>
                </a:lnTo>
                <a:lnTo>
                  <a:pt x="0" y="3751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74302" y="6231221"/>
            <a:ext cx="10614526" cy="3538175"/>
          </a:xfrm>
          <a:custGeom>
            <a:avLst/>
            <a:gdLst/>
            <a:ahLst/>
            <a:cxnLst/>
            <a:rect r="r" b="b" t="t" l="l"/>
            <a:pathLst>
              <a:path h="3538175" w="10614526">
                <a:moveTo>
                  <a:pt x="0" y="0"/>
                </a:moveTo>
                <a:lnTo>
                  <a:pt x="10614526" y="0"/>
                </a:lnTo>
                <a:lnTo>
                  <a:pt x="10614526" y="3538175"/>
                </a:lnTo>
                <a:lnTo>
                  <a:pt x="0" y="3538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432" y="2096381"/>
            <a:ext cx="14398546" cy="3655301"/>
          </a:xfrm>
          <a:custGeom>
            <a:avLst/>
            <a:gdLst/>
            <a:ahLst/>
            <a:cxnLst/>
            <a:rect r="r" b="b" t="t" l="l"/>
            <a:pathLst>
              <a:path h="3655301" w="14398546">
                <a:moveTo>
                  <a:pt x="0" y="0"/>
                </a:moveTo>
                <a:lnTo>
                  <a:pt x="14398546" y="0"/>
                </a:lnTo>
                <a:lnTo>
                  <a:pt x="14398546" y="3655301"/>
                </a:lnTo>
                <a:lnTo>
                  <a:pt x="0" y="3655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74302" y="162784"/>
            <a:ext cx="4739397" cy="86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Nunito"/>
              </a:rPr>
              <a:t>Variação do Erro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734" y="-13176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9122695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9773" y="-379687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52854" y="5508269"/>
            <a:ext cx="12506446" cy="4168815"/>
          </a:xfrm>
          <a:custGeom>
            <a:avLst/>
            <a:gdLst/>
            <a:ahLst/>
            <a:cxnLst/>
            <a:rect r="r" b="b" t="t" l="l"/>
            <a:pathLst>
              <a:path h="4168815" w="12506446">
                <a:moveTo>
                  <a:pt x="0" y="0"/>
                </a:moveTo>
                <a:lnTo>
                  <a:pt x="12506446" y="0"/>
                </a:lnTo>
                <a:lnTo>
                  <a:pt x="12506446" y="4168816"/>
                </a:lnTo>
                <a:lnTo>
                  <a:pt x="0" y="4168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682991"/>
            <a:ext cx="13572285" cy="2932284"/>
          </a:xfrm>
          <a:custGeom>
            <a:avLst/>
            <a:gdLst/>
            <a:ahLst/>
            <a:cxnLst/>
            <a:rect r="r" b="b" t="t" l="l"/>
            <a:pathLst>
              <a:path h="2932284" w="13572285">
                <a:moveTo>
                  <a:pt x="0" y="0"/>
                </a:moveTo>
                <a:lnTo>
                  <a:pt x="13572285" y="0"/>
                </a:lnTo>
                <a:lnTo>
                  <a:pt x="13572285" y="2932284"/>
                </a:lnTo>
                <a:lnTo>
                  <a:pt x="0" y="29322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47507" y="162784"/>
            <a:ext cx="6992985" cy="86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Nunito"/>
              </a:rPr>
              <a:t>Saída da Potência Motor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DAGJF3pwHEU</dc:identifier>
  <dcterms:modified xsi:type="dcterms:W3CDTF">2011-08-01T06:04:30Z</dcterms:modified>
  <cp:revision>1</cp:revision>
  <dc:title>Blue Purple Futuristic Modern 3D Tech Company Business Presentation</dc:title>
</cp:coreProperties>
</file>